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vel 1 - Colors and Numbers" id="{4A2BC723-0A36-420A-9A8E-B025329DF956}">
          <p14:sldIdLst>
            <p14:sldId id="256"/>
          </p14:sldIdLst>
        </p14:section>
        <p14:section name="Level 2 - No Numbers" id="{A5368505-639D-48B2-8898-A8126DFECB86}">
          <p14:sldIdLst>
            <p14:sldId id="259"/>
          </p14:sldIdLst>
        </p14:section>
        <p14:section name="Level 3 - No Banners" id="{3D718A50-BAAB-437B-81D1-2B55B3C21421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19D"/>
    <a:srgbClr val="2B54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0" autoAdjust="0"/>
    <p:restoredTop sz="89621" autoAdjust="0"/>
  </p:normalViewPr>
  <p:slideViewPr>
    <p:cSldViewPr snapToGrid="0" showGuides="1">
      <p:cViewPr>
        <p:scale>
          <a:sx n="90" d="100"/>
          <a:sy n="90" d="100"/>
        </p:scale>
        <p:origin x="78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8DA35-C4FE-4176-9010-FC8052206ECC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84E78-2B9A-4647-BB24-FBCFC11FC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6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161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841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250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350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06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3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40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92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4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34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8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963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59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70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23000">
              <a:schemeClr val="tx1">
                <a:lumMod val="75000"/>
                <a:lumOff val="25000"/>
              </a:schemeClr>
            </a:gs>
            <a:gs pos="69000">
              <a:schemeClr val="tx1">
                <a:lumMod val="85000"/>
                <a:lumOff val="15000"/>
              </a:schemeClr>
            </a:gs>
            <a:gs pos="97000">
              <a:schemeClr val="tx1">
                <a:lumMod val="95000"/>
                <a:lumOff val="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D1158-9AEB-4724-8C4E-A2CA5879E0FD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01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608139" y="6487533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Chapter </a:t>
            </a:r>
            <a:r>
              <a:rPr lang="en-GB" altLang="ja-JP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22 Cash Flow </a:t>
            </a:r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 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working capital</a:t>
            </a: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Is the difference, each month, between inflows and outflows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</a:rPr>
              <a:t>are the sums of money received by a business during a period of time</a:t>
            </a:r>
            <a:endParaRPr lang="en-GB" sz="10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Profit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is the capital available to a business to pay its short term expenses</a:t>
            </a: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cash flow cycle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is the cash inflows minus the cash outflows over a period of time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Overdraft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cash outflows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Is the amount of cash held by the business at the end of each month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cash flow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  <a:cs typeface="Arial" panose="020B0604020202020204" pitchFamily="34" charset="0"/>
              </a:rPr>
              <a:t>are the sums of money paid out by a business during a period of time</a:t>
            </a:r>
            <a:endParaRPr lang="en-GB" sz="105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is an estimate of future cash inflows and outflows of a business on a month-by-month basis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is the finance needed by a business to pay its day-to-day costs</a:t>
            </a: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cash inflows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Net cash flow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a deficit in a bank account caused by drawing more money than the account holds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working capital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Is the amount of cash held by the busines</a:t>
            </a:r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s at the start of the month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Closing cash balance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shows the stages between paying for labour, materials and receiving cash from the sale of goods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cash flow forecast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Opening cash balance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Is the surplus after total costs have been subtracted from sales revenue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2</a:t>
            </a:r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/>
              <a:t>2</a:t>
            </a:r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3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3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51722"/>
            <a:ext cx="1440000" cy="1262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2429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05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65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6" fill="hold">
                      <p:stCondLst>
                        <p:cond delay="0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3" animBg="1"/>
      <p:bldP spid="36" grpId="4" animBg="1"/>
      <p:bldP spid="41" grpId="0" animBg="1"/>
      <p:bldP spid="41" grpId="1" animBg="1"/>
      <p:bldP spid="41" grpId="3" animBg="1"/>
      <p:bldP spid="41" grpId="4" animBg="1"/>
      <p:bldP spid="45" grpId="0" animBg="1"/>
      <p:bldP spid="45" grpId="1" animBg="1"/>
      <p:bldP spid="45" grpId="3" animBg="1"/>
      <p:bldP spid="45" grpId="4" animBg="1"/>
      <p:bldP spid="49" grpId="0" animBg="1"/>
      <p:bldP spid="49" grpId="1" animBg="1"/>
      <p:bldP spid="49" grpId="3" animBg="1"/>
      <p:bldP spid="49" grpId="4" animBg="1"/>
      <p:bldP spid="53" grpId="0" animBg="1"/>
      <p:bldP spid="53" grpId="1" animBg="1"/>
      <p:bldP spid="53" grpId="3" animBg="1"/>
      <p:bldP spid="53" grpId="4" animBg="1"/>
      <p:bldP spid="57" grpId="0" animBg="1"/>
      <p:bldP spid="57" grpId="1" animBg="1"/>
      <p:bldP spid="57" grpId="3" animBg="1"/>
      <p:bldP spid="57" grpId="4" animBg="1"/>
      <p:bldP spid="37" grpId="0" animBg="1"/>
      <p:bldP spid="37" grpId="1" animBg="1"/>
      <p:bldP spid="37" grpId="3" animBg="1"/>
      <p:bldP spid="37" grpId="4" animBg="1"/>
      <p:bldP spid="42" grpId="0" animBg="1"/>
      <p:bldP spid="42" grpId="1" animBg="1"/>
      <p:bldP spid="42" grpId="3" animBg="1"/>
      <p:bldP spid="42" grpId="4" animBg="1"/>
      <p:bldP spid="46" grpId="0" animBg="1"/>
      <p:bldP spid="46" grpId="1" animBg="1"/>
      <p:bldP spid="46" grpId="3" animBg="1"/>
      <p:bldP spid="46" grpId="4" animBg="1"/>
      <p:bldP spid="50" grpId="0" animBg="1"/>
      <p:bldP spid="50" grpId="1" animBg="1"/>
      <p:bldP spid="50" grpId="3" animBg="1"/>
      <p:bldP spid="50" grpId="4" animBg="1"/>
      <p:bldP spid="54" grpId="0" animBg="1"/>
      <p:bldP spid="54" grpId="1" animBg="1"/>
      <p:bldP spid="54" grpId="3" animBg="1"/>
      <p:bldP spid="54" grpId="4" animBg="1"/>
      <p:bldP spid="58" grpId="0" animBg="1"/>
      <p:bldP spid="58" grpId="1" animBg="1"/>
      <p:bldP spid="58" grpId="3" animBg="1"/>
      <p:bldP spid="58" grpId="4" animBg="1"/>
      <p:bldP spid="38" grpId="0" animBg="1"/>
      <p:bldP spid="38" grpId="1" animBg="1"/>
      <p:bldP spid="38" grpId="3" animBg="1"/>
      <p:bldP spid="38" grpId="4" animBg="1"/>
      <p:bldP spid="43" grpId="0" animBg="1"/>
      <p:bldP spid="43" grpId="1" animBg="1"/>
      <p:bldP spid="43" grpId="3" animBg="1"/>
      <p:bldP spid="43" grpId="4" animBg="1"/>
      <p:bldP spid="47" grpId="0" animBg="1"/>
      <p:bldP spid="47" grpId="1" animBg="1"/>
      <p:bldP spid="47" grpId="3" animBg="1"/>
      <p:bldP spid="47" grpId="4" animBg="1"/>
      <p:bldP spid="51" grpId="0" animBg="1"/>
      <p:bldP spid="51" grpId="1" animBg="1"/>
      <p:bldP spid="51" grpId="3" animBg="1"/>
      <p:bldP spid="51" grpId="4" animBg="1"/>
      <p:bldP spid="55" grpId="0" animBg="1"/>
      <p:bldP spid="55" grpId="1" animBg="1"/>
      <p:bldP spid="55" grpId="3" animBg="1"/>
      <p:bldP spid="55" grpId="4" animBg="1"/>
      <p:bldP spid="59" grpId="0" animBg="1"/>
      <p:bldP spid="59" grpId="1" animBg="1"/>
      <p:bldP spid="59" grpId="3" animBg="1"/>
      <p:bldP spid="59" grpId="4" animBg="1"/>
      <p:bldP spid="39" grpId="0" animBg="1"/>
      <p:bldP spid="39" grpId="1" animBg="1"/>
      <p:bldP spid="39" grpId="3" animBg="1"/>
      <p:bldP spid="39" grpId="4" animBg="1"/>
      <p:bldP spid="44" grpId="0" animBg="1"/>
      <p:bldP spid="44" grpId="1" animBg="1"/>
      <p:bldP spid="44" grpId="3" animBg="1"/>
      <p:bldP spid="44" grpId="4" animBg="1"/>
      <p:bldP spid="48" grpId="0" animBg="1"/>
      <p:bldP spid="48" grpId="1" animBg="1"/>
      <p:bldP spid="48" grpId="3" animBg="1"/>
      <p:bldP spid="48" grpId="4" animBg="1"/>
      <p:bldP spid="52" grpId="0" animBg="1"/>
      <p:bldP spid="52" grpId="1" animBg="1"/>
      <p:bldP spid="52" grpId="3" animBg="1"/>
      <p:bldP spid="52" grpId="4" animBg="1"/>
      <p:bldP spid="56" grpId="0" animBg="1"/>
      <p:bldP spid="56" grpId="1" animBg="1"/>
      <p:bldP spid="56" grpId="3" animBg="1"/>
      <p:bldP spid="56" grpId="4" animBg="1"/>
      <p:bldP spid="60" grpId="0" animBg="1"/>
      <p:bldP spid="60" grpId="1" animBg="1"/>
      <p:bldP spid="60" grpId="3" animBg="1"/>
      <p:bldP spid="60" grpId="4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636</Words>
  <Application>Microsoft Office PowerPoint</Application>
  <PresentationFormat>Custom</PresentationFormat>
  <Paragraphs>195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テーマ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tekhnologic</dc:creator>
  <cp:lastModifiedBy>Muhieddean El-Hoss</cp:lastModifiedBy>
  <cp:revision>106</cp:revision>
  <dcterms:created xsi:type="dcterms:W3CDTF">2016-02-16T00:32:53Z</dcterms:created>
  <dcterms:modified xsi:type="dcterms:W3CDTF">2017-04-25T06:27:35Z</dcterms:modified>
</cp:coreProperties>
</file>